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5E1CFF-2D22-4F1F-B2E1-B1292848D6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9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97B491-C85F-4391-9137-E8735FF3C8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07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altLang="ru-RU" sz="4000" b="1"/>
              <a:t>Посредничество при урегулировании  конфликтов</a:t>
            </a:r>
            <a:br>
              <a:rPr lang="ru-RU" altLang="ru-RU" sz="4000" b="1"/>
            </a:br>
            <a:r>
              <a:rPr lang="ru-RU" altLang="ru-RU" sz="4000" b="1"/>
              <a:t>ребёнок, родитель, учитель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221163"/>
            <a:ext cx="7775575" cy="1417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tx1"/>
                </a:solidFill>
              </a:rPr>
              <a:t>Авдеев Сергей Николаевич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tx1"/>
                </a:solidFill>
              </a:rPr>
              <a:t>генеральный директор Центра Тренинга «Альфа-Лидер»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tx1"/>
                </a:solidFill>
              </a:rPr>
              <a:t>психолог, профессиональный </a:t>
            </a:r>
            <a:r>
              <a:rPr lang="ru-RU" altLang="ru-RU" sz="2000" dirty="0" err="1">
                <a:solidFill>
                  <a:schemeClr val="tx1"/>
                </a:solidFill>
              </a:rPr>
              <a:t>коуч</a:t>
            </a:r>
            <a:r>
              <a:rPr lang="ru-RU" altLang="ru-RU" sz="2000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tx1"/>
                </a:solidFill>
              </a:rPr>
              <a:t>тренер НЛП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00113" y="3429000"/>
            <a:ext cx="76327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/>
              <a:t>«Причины» конфликтов между родителями и учителями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>
              <a:lnSpc>
                <a:spcPct val="80000"/>
              </a:lnSpc>
            </a:pPr>
            <a:r>
              <a:rPr lang="ru-RU" altLang="ru-RU" sz="1600" b="1"/>
              <a:t>Плохие методы обучения.</a:t>
            </a:r>
            <a:r>
              <a:rPr lang="ru-RU" altLang="ru-RU" sz="1600"/>
              <a:t> «Мой все сам сидит учит, находит, выписывает и читает. Чем вообще учительница в школе занимается?» — согласитесь, монолог очень популярный. </a:t>
            </a:r>
            <a:br>
              <a:rPr lang="ru-RU" altLang="ru-RU" sz="1600"/>
            </a:b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Родителям сложно понять, какие требования Министерства образования, структура урока и учебный план сейчас актуальны. А вот покритиковать всегда пожалуйста. Да и в присутствии ребенка.</a:t>
            </a:r>
          </a:p>
          <a:p>
            <a:pPr marL="6350" indent="-6350">
              <a:lnSpc>
                <a:spcPct val="80000"/>
              </a:lnSpc>
            </a:pPr>
            <a:r>
              <a:rPr lang="ru-RU" altLang="ru-RU" sz="1600" b="1"/>
              <a:t>Личная неприязнь.</a:t>
            </a:r>
            <a:r>
              <a:rPr lang="ru-RU" altLang="ru-RU" sz="1600"/>
              <a:t> «Высокомерная выскочка. Нос от меня воротит. А еще учительница!». Педагог не в силах угодить каждому. </a:t>
            </a:r>
            <a:br>
              <a:rPr lang="ru-RU" altLang="ru-RU" sz="1600"/>
            </a:b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/>
              <a:t>Он тоже человек со своими сильными и слабыми сторонами, особенностями в общении, которые не всегда соответствуют индивидуальным предпочтениям каждого родителя.</a:t>
            </a:r>
          </a:p>
          <a:p>
            <a:pPr marL="6350" indent="-6350">
              <a:lnSpc>
                <a:spcPct val="80000"/>
              </a:lnSpc>
            </a:pPr>
            <a:r>
              <a:rPr lang="ru-RU" altLang="ru-RU" sz="1600" b="1"/>
              <a:t>Несправедливая оценка. </a:t>
            </a:r>
            <a:r>
              <a:rPr lang="ru-RU" altLang="ru-RU" sz="1600"/>
              <a:t>«Я же видела: учила дочка всю ночь перед контрольной, и опять 4? За что? Кто из детей больше чем она занимается?! Несправедливо».</a:t>
            </a:r>
            <a:br>
              <a:rPr lang="ru-RU" altLang="ru-RU" sz="1600"/>
            </a:b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  <a:p>
            <a:pPr marL="6350" indent="-6350">
              <a:lnSpc>
                <a:spcPct val="80000"/>
              </a:lnSpc>
              <a:buFontTx/>
              <a:buNone/>
            </a:pPr>
            <a:r>
              <a:rPr lang="ru-RU" altLang="ru-RU" sz="1800" b="1"/>
              <a:t>1) Родитель не может объективно оценить подготовку своего чада.</a:t>
            </a:r>
            <a:br>
              <a:rPr lang="ru-RU" altLang="ru-RU" sz="1800" b="1"/>
            </a:br>
            <a:r>
              <a:rPr lang="ru-RU" altLang="ru-RU" sz="1800" b="1"/>
              <a:t>2) Вы уверены, что он/она действительно все написал или выучил?</a:t>
            </a:r>
          </a:p>
          <a:p>
            <a:pPr marL="6350" indent="-6350">
              <a:lnSpc>
                <a:spcPct val="80000"/>
              </a:lnSpc>
              <a:buFontTx/>
              <a:buNone/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37191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/>
              <a:t>«Причины» конфликтов между учителями и родителями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altLang="ru-RU" sz="1800" b="1"/>
              <a:t>Халатное исполнение родительский обязанностей.</a:t>
            </a:r>
            <a:r>
              <a:rPr lang="ru-RU" altLang="ru-RU" sz="1800"/>
              <a:t> Нет спортивной формы, ребенок педагогически запущен, неопрятный, плохо выглядит.</a:t>
            </a:r>
            <a:br>
              <a:rPr lang="ru-RU" altLang="ru-RU" sz="1800"/>
            </a:b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  <a:p>
            <a:pPr marL="0" indent="0">
              <a:lnSpc>
                <a:spcPct val="80000"/>
              </a:lnSpc>
            </a:pPr>
            <a:r>
              <a:rPr lang="ru-RU" altLang="ru-RU" sz="1800" b="1"/>
              <a:t>Завышенные ожидания от педагога</a:t>
            </a:r>
            <a:r>
              <a:rPr lang="ru-RU" altLang="ru-RU" sz="1800"/>
              <a:t>. За 45 минут урока учитель физически не может объяснять материал только вашему ребенку, спрашивать лишь его. В классе же еще есть дети с разным уровнем подготовки, способностями и желанием учиться. Это нереально трудно объяснить родителям.</a:t>
            </a:r>
          </a:p>
          <a:p>
            <a:pPr marL="0" indent="0">
              <a:lnSpc>
                <a:spcPct val="80000"/>
              </a:lnSpc>
            </a:pPr>
            <a:endParaRPr lang="ru-RU" altLang="ru-RU" sz="1800"/>
          </a:p>
          <a:p>
            <a:pPr marL="0" indent="0">
              <a:lnSpc>
                <a:spcPct val="80000"/>
              </a:lnSpc>
            </a:pPr>
            <a:endParaRPr lang="ru-RU" altLang="ru-RU" sz="1800"/>
          </a:p>
          <a:p>
            <a:pPr marL="0" indent="0">
              <a:lnSpc>
                <a:spcPct val="80000"/>
              </a:lnSpc>
            </a:pPr>
            <a:endParaRPr lang="ru-RU" altLang="ru-RU" sz="1800"/>
          </a:p>
          <a:p>
            <a:pPr marL="0" indent="0">
              <a:lnSpc>
                <a:spcPct val="80000"/>
              </a:lnSpc>
            </a:pPr>
            <a:endParaRPr lang="ru-RU" altLang="ru-RU" sz="18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altLang="ru-RU" sz="1800" b="1"/>
              <a:t>Желаете индивидуального подхода, всепоглощающего внимания все 45 минут и детального разжевывания темы вашему чаду? </a:t>
            </a:r>
            <a:br>
              <a:rPr lang="ru-RU" altLang="ru-RU" sz="1800" b="1"/>
            </a:br>
            <a:r>
              <a:rPr lang="ru-RU" altLang="ru-RU" sz="1800" b="1"/>
              <a:t>Наймите репетитора.</a:t>
            </a:r>
          </a:p>
        </p:txBody>
      </p:sp>
    </p:spTree>
    <p:extLst>
      <p:ext uri="{BB962C8B-B14F-4D97-AF65-F5344CB8AC3E}">
        <p14:creationId xmlns:p14="http://schemas.microsoft.com/office/powerpoint/2010/main" val="234000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/>
              <a:t>Способы решения конфликта с родителями ученика</a:t>
            </a:r>
            <a:br>
              <a:rPr lang="ru-RU" altLang="ru-RU" sz="4000" b="1"/>
            </a:br>
            <a:endParaRPr lang="ru-RU" altLang="ru-RU" sz="4000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Взгляните на все трезво</a:t>
            </a:r>
            <a:r>
              <a:rPr lang="ru-RU" altLang="ru-RU" sz="2400"/>
              <a:t>. Признайте собственные ошибки, примите сторону другого.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Проговорите ситуацию</a:t>
            </a:r>
            <a:r>
              <a:rPr lang="ru-RU" altLang="ru-RU" sz="2400"/>
              <a:t>. Пускай в открытом диалоге родитель и учитель выскажут все, что волнует или беспокоит. Часто в разговоре выясняется, что проблема надумана или решается просто.</a:t>
            </a:r>
            <a:br>
              <a:rPr lang="ru-RU" altLang="ru-RU" sz="2400"/>
            </a:br>
            <a:r>
              <a:rPr lang="ru-RU" altLang="ru-RU" sz="2400"/>
              <a:t/>
            </a:r>
            <a:br>
              <a:rPr lang="ru-RU" altLang="ru-RU" sz="2400"/>
            </a:b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После разрешения конфликта сделайте выводы.</a:t>
            </a:r>
            <a:r>
              <a:rPr lang="ru-RU" altLang="ru-RU" sz="2400"/>
              <a:t> Классическое «кто виноват» и «что делать» тут очень кстати.</a:t>
            </a:r>
          </a:p>
        </p:txBody>
      </p:sp>
    </p:spTree>
    <p:extLst>
      <p:ext uri="{BB962C8B-B14F-4D97-AF65-F5344CB8AC3E}">
        <p14:creationId xmlns:p14="http://schemas.microsoft.com/office/powerpoint/2010/main" val="13179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/>
              <a:t>Памятка учителю на случай конфликта с родителями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500" b="1"/>
              <a:t>Предупредить проще, чем решить спор</a:t>
            </a:r>
            <a:r>
              <a:rPr lang="ru-RU" altLang="ru-RU" sz="1500"/>
              <a:t>. При сложной ситуации не прячьте голову в песок, а спокойно поговорите с родителем.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Эмоции на замок.</a:t>
            </a:r>
            <a:r>
              <a:rPr lang="ru-RU" altLang="ru-RU" sz="1500"/>
              <a:t> Да, вы живой человек. Но на работе, прежде всего, — учитель. Поэтому контролируйте негатив и придержите язык в конфликтных ситуациях. Это не значит не защищать свои интересы. Просто помните о чувстве достоинства и такте.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Не манипулируйте учениками и родителями.</a:t>
            </a:r>
            <a:r>
              <a:rPr lang="ru-RU" altLang="ru-RU" sz="1500"/>
              <a:t> Разговорам типа: «Если вы пойдете на мировую, то я поставлю «5» за четверть» не место.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Не вовлекайте других детей</a:t>
            </a:r>
            <a:r>
              <a:rPr lang="ru-RU" altLang="ru-RU" sz="1500"/>
              <a:t>. Не позорьте ученика, с родителями которого у вас возник конфликт. Добра это точно не принесет, а судовое разбирательство — вполне.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Не прогибайтесь, не ломайте людей под себя.</a:t>
            </a:r>
            <a:r>
              <a:rPr lang="ru-RU" altLang="ru-RU" sz="1500"/>
              <a:t> Точка зрения ученика и его родителей имеет право на жизнь независимо от вашего мнения.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Оценивайте знания объективно</a:t>
            </a:r>
            <a:r>
              <a:rPr lang="ru-RU" altLang="ru-RU" sz="1500"/>
              <a:t>. Обращайте внимание на то, сколько ученик потратил времени и стараний, насколько качественно готовится.</a:t>
            </a:r>
            <a:br>
              <a:rPr lang="ru-RU" altLang="ru-RU" sz="1500"/>
            </a:br>
            <a:endParaRPr lang="ru-RU" altLang="ru-RU" sz="1500"/>
          </a:p>
          <a:p>
            <a:pPr>
              <a:lnSpc>
                <a:spcPct val="80000"/>
              </a:lnSpc>
            </a:pPr>
            <a:r>
              <a:rPr lang="ru-RU" altLang="ru-RU" sz="1500" b="1"/>
              <a:t>Не злоупотребляйте положением.</a:t>
            </a:r>
            <a:r>
              <a:rPr lang="ru-RU" altLang="ru-RU" sz="1500"/>
              <a:t> У вас социально-психологический статус выше, но это не дает права унижать ученика, оскорблять его, его родителей или других участников конфликта, устраивать расправу над неугодными.</a:t>
            </a:r>
          </a:p>
        </p:txBody>
      </p:sp>
    </p:spTree>
    <p:extLst>
      <p:ext uri="{BB962C8B-B14F-4D97-AF65-F5344CB8AC3E}">
        <p14:creationId xmlns:p14="http://schemas.microsoft.com/office/powerpoint/2010/main" val="241825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Уровни возникновения и разрешения конфликтов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419475" y="5661025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635375" y="58769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окружение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708400" y="3357563"/>
            <a:ext cx="15113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убеждения</a:t>
            </a:r>
          </a:p>
          <a:p>
            <a:pPr algn="ctr">
              <a:spcBef>
                <a:spcPct val="50000"/>
              </a:spcBef>
            </a:pPr>
            <a:r>
              <a:rPr lang="ru-RU" altLang="ru-RU" b="1"/>
              <a:t>ценности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635375" y="5084763"/>
            <a:ext cx="151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поведение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635375" y="14128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миссия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419475" y="4076700"/>
            <a:ext cx="18002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способности</a:t>
            </a:r>
          </a:p>
          <a:p>
            <a:pPr algn="ctr">
              <a:spcBef>
                <a:spcPct val="50000"/>
              </a:spcBef>
            </a:pPr>
            <a:r>
              <a:rPr lang="ru-RU" altLang="ru-RU" b="1"/>
              <a:t>навыки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995738" y="2708275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Я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H="1">
            <a:off x="2268538" y="1773238"/>
            <a:ext cx="2374900" cy="4608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4067175" y="1773238"/>
            <a:ext cx="2809875" cy="4681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2268538" y="6381750"/>
            <a:ext cx="4608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2627313" y="5734050"/>
            <a:ext cx="3816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3059113" y="5013325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3492500" y="407670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3995738" y="3141663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6" name="AutoShape 38"/>
          <p:cNvSpPr>
            <a:spLocks/>
          </p:cNvSpPr>
          <p:nvPr/>
        </p:nvSpPr>
        <p:spPr bwMode="auto">
          <a:xfrm>
            <a:off x="2771775" y="2349500"/>
            <a:ext cx="215900" cy="2663825"/>
          </a:xfrm>
          <a:prstGeom prst="leftBrace">
            <a:avLst>
              <a:gd name="adj1" fmla="val 10281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877050" y="5589588"/>
            <a:ext cx="923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Где?</a:t>
            </a:r>
          </a:p>
          <a:p>
            <a:r>
              <a:rPr lang="ru-RU" altLang="ru-RU"/>
              <a:t>Когда?</a:t>
            </a:r>
          </a:p>
          <a:p>
            <a:r>
              <a:rPr lang="ru-RU" altLang="ru-RU"/>
              <a:t>С кем?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804025" y="5013325"/>
            <a:ext cx="150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Что делать?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804025" y="4149725"/>
            <a:ext cx="1919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Как?</a:t>
            </a:r>
          </a:p>
          <a:p>
            <a:r>
              <a:rPr lang="ru-RU" altLang="ru-RU"/>
              <a:t>Каким образом?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6892925" y="3429000"/>
            <a:ext cx="2251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Почему это важно?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877050" y="2492375"/>
            <a:ext cx="90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Кто Я?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6659563" y="1484313"/>
            <a:ext cx="1973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Ради кого ещё?</a:t>
            </a:r>
          </a:p>
          <a:p>
            <a:r>
              <a:rPr lang="ru-RU" altLang="ru-RU"/>
              <a:t>Кому это важно?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250825" y="5734050"/>
            <a:ext cx="1757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Исправляющие</a:t>
            </a:r>
          </a:p>
          <a:p>
            <a:r>
              <a:rPr lang="ru-RU" altLang="ru-RU" sz="1600" b="1"/>
              <a:t>изменения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250825" y="3213100"/>
            <a:ext cx="1643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Генеративные</a:t>
            </a:r>
          </a:p>
          <a:p>
            <a:r>
              <a:rPr lang="ru-RU" altLang="ru-RU" sz="1600" b="1"/>
              <a:t>изменения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03213" y="1647825"/>
            <a:ext cx="198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Эволюционные</a:t>
            </a:r>
          </a:p>
          <a:p>
            <a:r>
              <a:rPr lang="ru-RU" altLang="ru-RU" b="1"/>
              <a:t>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11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Треугольник конфликтов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2195513" y="2133600"/>
            <a:ext cx="1944687" cy="316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2195513" y="5300663"/>
            <a:ext cx="33115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140200" y="2205038"/>
            <a:ext cx="1368425" cy="3097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3938" y="1341438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ЖЕРТВА</a:t>
            </a:r>
          </a:p>
          <a:p>
            <a:pPr algn="ctr"/>
            <a:r>
              <a:rPr lang="ru-RU" altLang="ru-RU" b="1"/>
              <a:t>Бедный я!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508625" y="4149725"/>
            <a:ext cx="2884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СПАСИТЕЛЬ</a:t>
            </a:r>
          </a:p>
          <a:p>
            <a:pPr algn="ctr"/>
            <a:r>
              <a:rPr lang="ru-RU" altLang="ru-RU" b="1"/>
              <a:t>Бедный! Давай помогу!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23850" y="4149725"/>
            <a:ext cx="205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1"/>
              <a:t>АГРЕССОР</a:t>
            </a:r>
          </a:p>
          <a:p>
            <a:pPr algn="ctr"/>
            <a:r>
              <a:rPr lang="ru-RU" altLang="ru-RU" b="1"/>
              <a:t>Это ты виноват!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559425" y="1360488"/>
            <a:ext cx="3124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Бессильный</a:t>
            </a:r>
          </a:p>
          <a:p>
            <a:r>
              <a:rPr lang="ru-RU" altLang="ru-RU"/>
              <a:t>Безнадёжный</a:t>
            </a:r>
          </a:p>
          <a:p>
            <a:r>
              <a:rPr lang="ru-RU" altLang="ru-RU"/>
              <a:t>Застрявший в проблемах…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8313" y="5084763"/>
            <a:ext cx="15732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Критикует</a:t>
            </a:r>
          </a:p>
          <a:p>
            <a:r>
              <a:rPr lang="ru-RU" altLang="ru-RU"/>
              <a:t>Винит</a:t>
            </a:r>
          </a:p>
          <a:p>
            <a:r>
              <a:rPr lang="ru-RU" altLang="ru-RU"/>
              <a:t>Управляет</a:t>
            </a:r>
          </a:p>
          <a:p>
            <a:r>
              <a:rPr lang="ru-RU" altLang="ru-RU"/>
              <a:t>Превосходит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775325" y="5105400"/>
            <a:ext cx="271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Успокаивает</a:t>
            </a:r>
          </a:p>
          <a:p>
            <a:r>
              <a:rPr lang="ru-RU" altLang="ru-RU"/>
              <a:t>Облегчает страдания</a:t>
            </a:r>
          </a:p>
          <a:p>
            <a:r>
              <a:rPr lang="ru-RU" altLang="ru-RU"/>
              <a:t>Жертва зависит от него</a:t>
            </a:r>
          </a:p>
        </p:txBody>
      </p:sp>
    </p:spTree>
    <p:extLst>
      <p:ext uri="{BB962C8B-B14F-4D97-AF65-F5344CB8AC3E}">
        <p14:creationId xmlns:p14="http://schemas.microsoft.com/office/powerpoint/2010/main" val="356188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>
                <a:solidFill>
                  <a:schemeClr val="tx1"/>
                </a:solidFill>
              </a:rPr>
              <a:t>Симптомы + Ресурсы = Желаемый результат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/>
              <a:t> </a:t>
            </a:r>
          </a:p>
        </p:txBody>
      </p:sp>
      <p:grpSp>
        <p:nvGrpSpPr>
          <p:cNvPr id="18436" name="Group 4"/>
          <p:cNvGrpSpPr>
            <a:grpSpLocks noChangeAspect="1"/>
          </p:cNvGrpSpPr>
          <p:nvPr/>
        </p:nvGrpSpPr>
        <p:grpSpPr bwMode="auto">
          <a:xfrm>
            <a:off x="827089" y="1484313"/>
            <a:ext cx="8065392" cy="5211381"/>
            <a:chOff x="2140" y="1569"/>
            <a:chExt cx="7341" cy="4722"/>
          </a:xfrm>
        </p:grpSpPr>
        <p:sp>
          <p:nvSpPr>
            <p:cNvPr id="18437" name="AutoShape 5"/>
            <p:cNvSpPr>
              <a:spLocks noChangeAspect="1" noChangeArrowheads="1"/>
            </p:cNvSpPr>
            <p:nvPr/>
          </p:nvSpPr>
          <p:spPr bwMode="auto">
            <a:xfrm>
              <a:off x="2140" y="1569"/>
              <a:ext cx="7341" cy="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2564" y="5316"/>
              <a:ext cx="1694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pPr algn="ctr"/>
              <a:r>
                <a:rPr lang="ru-RU" altLang="ru-RU" b="1">
                  <a:latin typeface="Times New Roman" pitchFamily="18" charset="0"/>
                </a:rPr>
                <a:t>СИМПТОМЫ</a:t>
              </a:r>
              <a:endParaRPr lang="ru-RU" altLang="ru-RU" b="1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3411" y="4061"/>
              <a:ext cx="1693" cy="6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pPr algn="ctr"/>
              <a:r>
                <a:rPr lang="ru-RU" altLang="ru-RU" b="1">
                  <a:latin typeface="Times New Roman" pitchFamily="18" charset="0"/>
                </a:rPr>
                <a:t>ЖЕЛАЕМЫЙ </a:t>
              </a:r>
              <a:br>
                <a:rPr lang="ru-RU" altLang="ru-RU" b="1">
                  <a:latin typeface="Times New Roman" pitchFamily="18" charset="0"/>
                </a:rPr>
              </a:br>
              <a:r>
                <a:rPr lang="ru-RU" altLang="ru-RU" b="1">
                  <a:latin typeface="Times New Roman" pitchFamily="18" charset="0"/>
                </a:rPr>
                <a:t>РЕЗУЛЬТАТ</a:t>
              </a:r>
            </a:p>
            <a:p>
              <a:endParaRPr lang="ru-RU" altLang="ru-RU" b="1"/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399" y="3086"/>
              <a:ext cx="155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pPr algn="ctr"/>
              <a:r>
                <a:rPr lang="ru-RU" altLang="ru-RU" b="1" dirty="0">
                  <a:latin typeface="Times New Roman" pitchFamily="18" charset="0"/>
                </a:rPr>
                <a:t>ЭФФЕКТЫ</a:t>
              </a:r>
            </a:p>
            <a:p>
              <a:endParaRPr lang="ru-RU" altLang="ru-RU" dirty="0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5246" y="2389"/>
              <a:ext cx="141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pPr algn="ctr"/>
              <a:r>
                <a:rPr lang="ru-RU" altLang="ru-RU" b="1">
                  <a:latin typeface="Times New Roman" pitchFamily="18" charset="0"/>
                </a:rPr>
                <a:t>ПРИЧИНЫ</a:t>
              </a:r>
            </a:p>
            <a:p>
              <a:endParaRPr lang="ru-RU" altLang="ru-RU" b="1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6375" y="1692"/>
              <a:ext cx="1412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pPr algn="ctr"/>
              <a:r>
                <a:rPr lang="ru-RU" altLang="ru-RU" b="1">
                  <a:latin typeface="Times New Roman" pitchFamily="18" charset="0"/>
                </a:rPr>
                <a:t>РЕСУРСЫ</a:t>
              </a:r>
              <a:endParaRPr lang="ru-RU" altLang="ru-RU" b="1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7222" y="4201"/>
              <a:ext cx="113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/>
            <a:lstStyle/>
            <a:p>
              <a:pPr algn="ctr"/>
              <a:r>
                <a:rPr lang="ru-RU" altLang="ru-RU" b="1">
                  <a:latin typeface="Times New Roman" pitchFamily="18" charset="0"/>
                </a:rPr>
                <a:t>ИЛИ/И</a:t>
              </a:r>
            </a:p>
            <a:p>
              <a:endParaRPr lang="ru-RU" altLang="ru-R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2987" y="4479"/>
              <a:ext cx="424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V="1">
              <a:off x="3834" y="3365"/>
              <a:ext cx="565" cy="6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V="1">
              <a:off x="4681" y="2529"/>
              <a:ext cx="565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669" y="1832"/>
              <a:ext cx="706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5528" y="3504"/>
              <a:ext cx="165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7646" y="2111"/>
              <a:ext cx="0" cy="20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4443" y="5405"/>
              <a:ext cx="4894" cy="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45364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Симптомы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Какова проблема?</a:t>
            </a:r>
          </a:p>
          <a:p>
            <a:r>
              <a:rPr lang="ru-RU" altLang="ru-RU"/>
              <a:t>Что у вас сейчас?</a:t>
            </a:r>
          </a:p>
          <a:p>
            <a:r>
              <a:rPr lang="ru-RU" altLang="ru-RU"/>
              <a:t>Что вы хотите изменить?</a:t>
            </a:r>
          </a:p>
          <a:p>
            <a:r>
              <a:rPr lang="ru-RU" altLang="ru-RU"/>
              <a:t>Чего вы хотите избежать?</a:t>
            </a:r>
          </a:p>
        </p:txBody>
      </p:sp>
    </p:spTree>
    <p:extLst>
      <p:ext uri="{BB962C8B-B14F-4D97-AF65-F5344CB8AC3E}">
        <p14:creationId xmlns:p14="http://schemas.microsoft.com/office/powerpoint/2010/main" val="335951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Желательный результат: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Что конкретно будет являться вашим результатом?</a:t>
            </a:r>
          </a:p>
          <a:p>
            <a:r>
              <a:rPr lang="ru-RU" altLang="ru-RU"/>
              <a:t>Что вы хотите получить в дальнейшем?</a:t>
            </a:r>
          </a:p>
          <a:p>
            <a:r>
              <a:rPr lang="ru-RU" altLang="ru-RU"/>
              <a:t>К чему вы будете стремиться?</a:t>
            </a:r>
          </a:p>
          <a:p>
            <a:r>
              <a:rPr lang="ru-RU" altLang="ru-RU"/>
              <a:t>Что вы хотите получить взамен того, что есть сейчас?</a:t>
            </a:r>
          </a:p>
        </p:txBody>
      </p:sp>
    </p:spTree>
    <p:extLst>
      <p:ext uri="{BB962C8B-B14F-4D97-AF65-F5344CB8AC3E}">
        <p14:creationId xmlns:p14="http://schemas.microsoft.com/office/powerpoint/2010/main" val="427349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Эффекты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Что произойдет после достижения вашей цели?</a:t>
            </a:r>
          </a:p>
          <a:p>
            <a:r>
              <a:rPr lang="ru-RU" altLang="ru-RU"/>
              <a:t>Что вам даст это изменение?</a:t>
            </a:r>
          </a:p>
          <a:p>
            <a:r>
              <a:rPr lang="ru-RU" altLang="ru-RU"/>
              <a:t>Как полученные результаты отразятся на вашей жизни ина жизни вашего окружения?</a:t>
            </a:r>
          </a:p>
          <a:p>
            <a:r>
              <a:rPr lang="ru-RU" altLang="ru-RU"/>
              <a:t>Какие более далекие последствия вы можете предположить?</a:t>
            </a:r>
          </a:p>
        </p:txBody>
      </p:sp>
    </p:spTree>
    <p:extLst>
      <p:ext uri="{BB962C8B-B14F-4D97-AF65-F5344CB8AC3E}">
        <p14:creationId xmlns:p14="http://schemas.microsoft.com/office/powerpoint/2010/main" val="93666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Конфликт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20638">
              <a:lnSpc>
                <a:spcPct val="90000"/>
              </a:lnSpc>
              <a:buFontTx/>
              <a:buNone/>
            </a:pPr>
            <a:r>
              <a:rPr lang="ru-RU" altLang="ru-RU" sz="2400"/>
              <a:t>В общественном сознании конфликт чаще всего является синонимом враждебного, негативного противостояния людей из-за несовместимости интересов, норм поведения, целей </a:t>
            </a:r>
          </a:p>
          <a:p>
            <a:pPr indent="20638">
              <a:lnSpc>
                <a:spcPct val="90000"/>
              </a:lnSpc>
              <a:buFontTx/>
              <a:buNone/>
            </a:pPr>
            <a:endParaRPr lang="ru-RU" altLang="ru-RU" sz="2400"/>
          </a:p>
          <a:p>
            <a:pPr indent="20638">
              <a:lnSpc>
                <a:spcPct val="90000"/>
              </a:lnSpc>
              <a:buFontTx/>
              <a:buNone/>
            </a:pPr>
            <a:endParaRPr lang="ru-RU" altLang="ru-RU" sz="2400"/>
          </a:p>
          <a:p>
            <a:pPr indent="20638">
              <a:lnSpc>
                <a:spcPct val="90000"/>
              </a:lnSpc>
              <a:buFontTx/>
              <a:buNone/>
            </a:pPr>
            <a:r>
              <a:rPr lang="ru-RU" altLang="ru-RU" sz="2400"/>
              <a:t>Конфликт - абсолютно естественное в жизни общества явление, совсем не обязательно приводящего к негативным последствиям. Напротив, при выборе правильного русла его течения, он является важным составляющим развития общества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00113" y="3357563"/>
            <a:ext cx="727233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Причины: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Когда это случилось в первый раз?</a:t>
            </a:r>
          </a:p>
          <a:p>
            <a:r>
              <a:rPr lang="ru-RU" altLang="ru-RU"/>
              <a:t>Что послужило причиной вашего сегодняшнего положения дел?</a:t>
            </a:r>
          </a:p>
          <a:p>
            <a:r>
              <a:rPr lang="ru-RU" altLang="ru-RU"/>
              <a:t>Когда вы подумали об этом в первый раз?</a:t>
            </a:r>
          </a:p>
        </p:txBody>
      </p:sp>
    </p:spTree>
    <p:extLst>
      <p:ext uri="{BB962C8B-B14F-4D97-AF65-F5344CB8AC3E}">
        <p14:creationId xmlns:p14="http://schemas.microsoft.com/office/powerpoint/2010/main" val="163258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Ресурсы: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Что вам нужно для решения проблемы?</a:t>
            </a:r>
          </a:p>
          <a:p>
            <a:r>
              <a:rPr lang="ru-RU" altLang="ru-RU"/>
              <a:t>Что могло бы вам помочь перейти к быстрым изменениям?</a:t>
            </a:r>
          </a:p>
          <a:p>
            <a:r>
              <a:rPr lang="ru-RU" altLang="ru-RU"/>
              <a:t>Чего вам не хватает для получения результата?</a:t>
            </a:r>
          </a:p>
        </p:txBody>
      </p:sp>
    </p:spTree>
    <p:extLst>
      <p:ext uri="{BB962C8B-B14F-4D97-AF65-F5344CB8AC3E}">
        <p14:creationId xmlns:p14="http://schemas.microsoft.com/office/powerpoint/2010/main" val="308863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/>
              <a:t>Проясняющие вопросы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178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Дело было сделано... (кем?)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Говорят...(кто говорит?)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Кое-что, кое-кто, такое событие... (что именно? кто именно? какое событие?)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Лучше, хуже... (кого? чем лучше, хуже?)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Очевидно... (кому очевидно?)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Такое состояние, такое воздействие... (как вы действуете?)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Все, всегда, никогда...(все ли? всегда ли? никогда ли?)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Должен, нельзя... (кому должен? а что будет, если?)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Раз так, значит... (как одно вытекает из другого?)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Из-за него я чувствую... (из-за него или по своей воле?)</a:t>
            </a:r>
            <a:r>
              <a:rPr lang="ru-RU" altLang="ru-RU" sz="1800" b="1"/>
              <a:t> </a:t>
            </a:r>
            <a:endParaRPr lang="ru-RU" altLang="ru-RU" sz="1800" b="1" i="1"/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Базовые правила</a:t>
            </a:r>
            <a:r>
              <a:rPr lang="ru-RU" altLang="ru-RU" sz="1800" b="1"/>
              <a:t> (</a:t>
            </a:r>
            <a:r>
              <a:rPr lang="ru-RU" altLang="ru-RU" sz="1800" b="1" i="1"/>
              <a:t>а почему вы считаете, что?) </a:t>
            </a:r>
          </a:p>
          <a:p>
            <a:pPr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</a:pPr>
            <a:r>
              <a:rPr lang="ru-RU" altLang="ru-RU" sz="1800" b="1" i="1"/>
              <a:t>Он думает, что... (как узнали, что он думает так?)</a:t>
            </a:r>
            <a:r>
              <a:rPr lang="ru-RU" altLang="ru-RU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2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852738"/>
            <a:ext cx="5905500" cy="1143000"/>
          </a:xfrm>
        </p:spPr>
        <p:txBody>
          <a:bodyPr>
            <a:normAutofit fontScale="90000"/>
          </a:bodyPr>
          <a:lstStyle/>
          <a:p>
            <a:r>
              <a:rPr lang="ru-RU" altLang="ru-RU" sz="6000" b="1"/>
              <a:t>БЛАГОДАРЮ </a:t>
            </a:r>
            <a:br>
              <a:rPr lang="ru-RU" altLang="ru-RU" sz="6000" b="1"/>
            </a:br>
            <a:r>
              <a:rPr lang="ru-RU" altLang="ru-RU" sz="6000" b="1"/>
              <a:t>ЗА ВНИМАНИЕ!</a:t>
            </a:r>
            <a:br>
              <a:rPr lang="ru-RU" altLang="ru-RU" sz="6000" b="1"/>
            </a:br>
            <a:r>
              <a:rPr lang="ru-RU" altLang="ru-RU" sz="6000" b="1"/>
              <a:t/>
            </a:r>
            <a:br>
              <a:rPr lang="ru-RU" altLang="ru-RU" sz="6000" b="1"/>
            </a:br>
            <a:r>
              <a:rPr lang="ru-RU" altLang="ru-RU" sz="6000" b="1"/>
              <a:t>ДО СЛЕДУЮЩИХ </a:t>
            </a:r>
            <a:br>
              <a:rPr lang="ru-RU" altLang="ru-RU" sz="6000" b="1"/>
            </a:br>
            <a:r>
              <a:rPr lang="ru-RU" altLang="ru-RU" sz="6000" b="1"/>
              <a:t>ВСТРЕЧ!</a:t>
            </a:r>
          </a:p>
        </p:txBody>
      </p:sp>
      <p:pic>
        <p:nvPicPr>
          <p:cNvPr id="31749" name="Picture 5" descr="KPAKMust8Ao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76250"/>
            <a:ext cx="3030538" cy="5749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81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5650" y="5013325"/>
            <a:ext cx="3529013" cy="10096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Предконфликтная ситуация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87450" y="2205038"/>
            <a:ext cx="2447925" cy="5826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Инцидент</a:t>
            </a:r>
            <a:r>
              <a:rPr lang="ru-RU" altLang="ru-RU" b="1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84888" y="2205038"/>
            <a:ext cx="2447925" cy="58261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Конфликт</a:t>
            </a:r>
            <a:r>
              <a:rPr lang="ru-RU" altLang="ru-RU" b="1"/>
              <a:t>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51500" y="4941888"/>
            <a:ext cx="2808288" cy="10096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Выход из конфликта</a:t>
            </a:r>
            <a:r>
              <a:rPr lang="ru-RU" altLang="ru-RU" b="1"/>
              <a:t> 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16200000">
            <a:off x="1872456" y="3175795"/>
            <a:ext cx="1654175" cy="1439862"/>
          </a:xfrm>
          <a:prstGeom prst="rightArrow">
            <a:avLst>
              <a:gd name="adj1" fmla="val 50000"/>
              <a:gd name="adj2" fmla="val 28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6336506" y="3248820"/>
            <a:ext cx="1654175" cy="1439862"/>
          </a:xfrm>
          <a:prstGeom prst="rightArrow">
            <a:avLst>
              <a:gd name="adj1" fmla="val 50000"/>
              <a:gd name="adj2" fmla="val 28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995738" y="1916113"/>
            <a:ext cx="1654175" cy="1439862"/>
          </a:xfrm>
          <a:prstGeom prst="rightArrow">
            <a:avLst>
              <a:gd name="adj1" fmla="val 50000"/>
              <a:gd name="adj2" fmla="val 28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Предконфликтная ситуация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350" indent="-6350" algn="ctr">
              <a:buFontTx/>
              <a:buNone/>
            </a:pPr>
            <a:r>
              <a:rPr lang="ru-RU" altLang="ru-RU" sz="2800"/>
              <a:t>несколько секунд, часов, дней а может и много лет </a:t>
            </a:r>
          </a:p>
          <a:p>
            <a:pPr marL="6350" indent="-6350" algn="ctr">
              <a:buFontTx/>
              <a:buNone/>
            </a:pPr>
            <a:endParaRPr lang="ru-RU" altLang="ru-RU" sz="2800"/>
          </a:p>
          <a:p>
            <a:pPr marL="6350" indent="-6350" algn="ctr">
              <a:buFontTx/>
              <a:buNone/>
            </a:pPr>
            <a:endParaRPr lang="ru-RU" altLang="ru-RU" sz="2800"/>
          </a:p>
          <a:p>
            <a:pPr marL="6350" indent="-6350" algn="ctr">
              <a:buFontTx/>
              <a:buNone/>
            </a:pPr>
            <a:endParaRPr lang="ru-RU" altLang="ru-RU" sz="2800"/>
          </a:p>
          <a:p>
            <a:pPr marL="6350" indent="-6350" algn="ctr">
              <a:buFontTx/>
              <a:buNone/>
            </a:pPr>
            <a:r>
              <a:rPr lang="ru-RU" altLang="ru-RU" sz="2800"/>
              <a:t>человек просто очень долго терпит и страдает </a:t>
            </a:r>
          </a:p>
        </p:txBody>
      </p:sp>
      <p:sp>
        <p:nvSpPr>
          <p:cNvPr id="5125" name="AutoShape 5" descr="isterika-rebenk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39750" y="3716338"/>
            <a:ext cx="3887788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132" name="Picture 12" descr="e2a813888840d1f68edaae2a4e566ecb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773238"/>
            <a:ext cx="4643437" cy="3452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5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Инцидент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350" indent="20638" algn="ctr">
              <a:buFontTx/>
              <a:buNone/>
            </a:pPr>
            <a:r>
              <a:rPr lang="ru-RU" altLang="ru-RU" sz="2800"/>
              <a:t>«Взрыв»</a:t>
            </a:r>
          </a:p>
          <a:p>
            <a:pPr marL="6350" indent="20638">
              <a:buFontTx/>
              <a:buNone/>
            </a:pPr>
            <a:endParaRPr lang="ru-RU" altLang="ru-RU" sz="2800"/>
          </a:p>
          <a:p>
            <a:pPr marL="6350" indent="20638">
              <a:buFontTx/>
              <a:buNone/>
            </a:pPr>
            <a:endParaRPr lang="ru-RU" altLang="ru-RU" sz="2800"/>
          </a:p>
          <a:p>
            <a:pPr marL="6350" indent="20638" algn="ctr">
              <a:buFontTx/>
              <a:buNone/>
            </a:pPr>
            <a:endParaRPr lang="ru-RU" altLang="ru-RU" sz="2400"/>
          </a:p>
          <a:p>
            <a:pPr marL="6350" indent="20638" algn="ctr">
              <a:buFontTx/>
              <a:buNone/>
            </a:pPr>
            <a:r>
              <a:rPr lang="ru-RU" altLang="ru-RU" sz="2400"/>
              <a:t>Высшая точка раздражения возникает после ситуации или общения с конкретным человеком 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68313" y="3068638"/>
            <a:ext cx="39592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4" name="Picture 6" descr="isterika-rebenk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9138"/>
            <a:ext cx="4392612" cy="2938462"/>
          </a:xfrm>
        </p:spPr>
      </p:pic>
    </p:spTree>
    <p:extLst>
      <p:ext uri="{BB962C8B-B14F-4D97-AF65-F5344CB8AC3E}">
        <p14:creationId xmlns:p14="http://schemas.microsoft.com/office/powerpoint/2010/main" val="8985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Конфликт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3663" indent="0">
              <a:buFontTx/>
              <a:buNone/>
            </a:pPr>
            <a:r>
              <a:rPr lang="ru-RU" altLang="ru-RU" sz="2800"/>
              <a:t>Краткосрочный</a:t>
            </a:r>
            <a:br>
              <a:rPr lang="ru-RU" altLang="ru-RU" sz="2800"/>
            </a:br>
            <a:r>
              <a:rPr lang="ru-RU" altLang="ru-RU" sz="2800"/>
              <a:t>или долгосрочный</a:t>
            </a:r>
          </a:p>
          <a:p>
            <a:pPr marL="93663" indent="0">
              <a:buFontTx/>
              <a:buNone/>
            </a:pPr>
            <a:endParaRPr lang="ru-RU" altLang="ru-RU" sz="2800"/>
          </a:p>
          <a:p>
            <a:pPr marL="93663" indent="0">
              <a:buFontTx/>
              <a:buNone/>
            </a:pPr>
            <a:endParaRPr lang="ru-RU" altLang="ru-RU" sz="2800"/>
          </a:p>
          <a:p>
            <a:pPr marL="93663" indent="0">
              <a:buFontTx/>
              <a:buNone/>
            </a:pPr>
            <a:endParaRPr lang="ru-RU" altLang="ru-RU" sz="2800"/>
          </a:p>
          <a:p>
            <a:pPr marL="93663" indent="0">
              <a:buFontTx/>
              <a:buNone/>
            </a:pPr>
            <a:r>
              <a:rPr lang="ru-RU" altLang="ru-RU" sz="2800"/>
              <a:t>демонстративное молчание или спор, крик, скандал, драка, война и т.д.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3644900"/>
            <a:ext cx="38163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4" name="Picture 8" descr="sup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628775"/>
            <a:ext cx="5003800" cy="3695700"/>
          </a:xfrm>
        </p:spPr>
      </p:pic>
    </p:spTree>
    <p:extLst>
      <p:ext uri="{BB962C8B-B14F-4D97-AF65-F5344CB8AC3E}">
        <p14:creationId xmlns:p14="http://schemas.microsoft.com/office/powerpoint/2010/main" val="3976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altLang="ru-RU"/>
              <a:t>Выход из конфликта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3106737" cy="4525963"/>
          </a:xfrm>
        </p:spPr>
        <p:txBody>
          <a:bodyPr/>
          <a:lstStyle/>
          <a:p>
            <a:pPr marL="6350" indent="20638">
              <a:buFontTx/>
              <a:buNone/>
            </a:pPr>
            <a:r>
              <a:rPr lang="ru-RU" altLang="ru-RU" sz="2400"/>
              <a:t>Возможны любые временные промежутки</a:t>
            </a:r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r>
              <a:rPr lang="ru-RU" altLang="ru-RU" sz="2400"/>
              <a:t>Решение и закрытие конфликтных ситуаций</a:t>
            </a:r>
          </a:p>
          <a:p>
            <a:pPr marL="6350" indent="20638">
              <a:buFontTx/>
              <a:buNone/>
            </a:pPr>
            <a:endParaRPr lang="ru-RU" altLang="ru-RU" sz="24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04048" y="4395224"/>
            <a:ext cx="3529013" cy="5826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Конструктивный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04048" y="5661025"/>
            <a:ext cx="3529012" cy="5826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/>
              <a:t>Деструктивный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39750" y="3789363"/>
            <a:ext cx="40322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3" name="Picture 9" descr="0o-MOM-TALKING-WITH-KIDS-facebook-1024x5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41438"/>
            <a:ext cx="4319587" cy="2160587"/>
          </a:xfrm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 rot="-1011192">
            <a:off x="3394588" y="4578400"/>
            <a:ext cx="1420812" cy="485775"/>
          </a:xfrm>
          <a:prstGeom prst="rightArrow">
            <a:avLst>
              <a:gd name="adj1" fmla="val 50000"/>
              <a:gd name="adj2" fmla="val 73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1203890">
            <a:off x="3323151" y="5502011"/>
            <a:ext cx="1563688" cy="485775"/>
          </a:xfrm>
          <a:prstGeom prst="rightArrow">
            <a:avLst>
              <a:gd name="adj1" fmla="val 50000"/>
              <a:gd name="adj2" fmla="val 804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Конструкивное решение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marL="93663" indent="0">
              <a:lnSpc>
                <a:spcPct val="90000"/>
              </a:lnSpc>
              <a:buFontTx/>
              <a:buNone/>
            </a:pPr>
            <a:r>
              <a:rPr lang="ru-RU" altLang="ru-RU" sz="2800"/>
              <a:t>решение стало полезным для сторон, принимавших в нем участие, если они построили, приобрели в нем что-то ценное для себя, остались, удовлетворены его результатом </a:t>
            </a:r>
          </a:p>
        </p:txBody>
      </p:sp>
      <p:pic>
        <p:nvPicPr>
          <p:cNvPr id="13317" name="Picture 5" descr="ангг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4859337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9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Деструктивное решение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035300" cy="4525963"/>
          </a:xfrm>
        </p:spPr>
        <p:txBody>
          <a:bodyPr/>
          <a:lstStyle/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>
              <a:buFontTx/>
              <a:buNone/>
            </a:pPr>
            <a:endParaRPr lang="ru-RU" altLang="ru-RU" sz="2400"/>
          </a:p>
          <a:p>
            <a:pPr marL="6350" indent="20638" algn="ctr">
              <a:buFontTx/>
              <a:buNone/>
            </a:pPr>
            <a:r>
              <a:rPr lang="ru-RU" altLang="ru-RU" sz="2400"/>
              <a:t>неудовлетворение одной или обеих сторон итогом столкновения, разрушение отношений, обиды, непонимание </a:t>
            </a:r>
          </a:p>
        </p:txBody>
      </p:sp>
      <p:pic>
        <p:nvPicPr>
          <p:cNvPr id="15365" name="Picture 5" descr="og_og_152226216325396034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349500"/>
            <a:ext cx="5724525" cy="299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264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Экран (4:3)</PresentationFormat>
  <Paragraphs>161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Посредничество при урегулировании  конфликтов ребёнок, родитель, учитель</vt:lpstr>
      <vt:lpstr>Конфликт</vt:lpstr>
      <vt:lpstr> </vt:lpstr>
      <vt:lpstr>Предконфликтная ситуация </vt:lpstr>
      <vt:lpstr>Инцидент</vt:lpstr>
      <vt:lpstr>Конфликт </vt:lpstr>
      <vt:lpstr>Выход из конфликта</vt:lpstr>
      <vt:lpstr>Конструкивное решение</vt:lpstr>
      <vt:lpstr>Деструктивное решение</vt:lpstr>
      <vt:lpstr>«Причины» конфликтов между родителями и учителями</vt:lpstr>
      <vt:lpstr>«Причины» конфликтов между учителями и родителями</vt:lpstr>
      <vt:lpstr>Способы решения конфликта с родителями ученика </vt:lpstr>
      <vt:lpstr>Памятка учителю на случай конфликта с родителями</vt:lpstr>
      <vt:lpstr>Уровни возникновения и разрешения конфликтов</vt:lpstr>
      <vt:lpstr>Треугольник конфликтов</vt:lpstr>
      <vt:lpstr>Симптомы + Ресурсы = Желаемый результат</vt:lpstr>
      <vt:lpstr>Симптомы</vt:lpstr>
      <vt:lpstr>Желательный результат:</vt:lpstr>
      <vt:lpstr>Эффекты </vt:lpstr>
      <vt:lpstr>Причины:</vt:lpstr>
      <vt:lpstr>Ресурсы:</vt:lpstr>
      <vt:lpstr>Проясняющие вопросы</vt:lpstr>
      <vt:lpstr>БЛАГОДАРЮ  ЗА ВНИМАНИЕ!  ДО СЛЕДУЮЩИХ 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Посредничество при урегулировании  конфликтов ребёнок, родитель, учитель</dc:title>
  <dc:creator>Администратор</dc:creator>
  <cp:lastModifiedBy>Admin</cp:lastModifiedBy>
  <cp:revision>1</cp:revision>
  <dcterms:created xsi:type="dcterms:W3CDTF">2018-12-05T07:34:17Z</dcterms:created>
  <dcterms:modified xsi:type="dcterms:W3CDTF">2018-12-05T07:37:18Z</dcterms:modified>
</cp:coreProperties>
</file>